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3CD6726-6F29-4E4E-B7DE-7FD802CBE408}">
  <a:tblStyle styleId="{F3CD6726-6F29-4E4E-B7DE-7FD802CBE40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A84D072-B50E-4C8A-88E9-19031F9BF029}"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397B8E3-A224-4698-868C-3CCCE7551957}"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281141f5cb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281141f5cb_0_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1281141f5cb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g1281141f5cb_0_4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281141f5cb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281141f5cb_0_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1281141f5cb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1281141f5cb_0_1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281141f5cb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1281141f5cb_0_2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9</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SPRING TERM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Year 9</a:t>
            </a:r>
            <a:r>
              <a:rPr lang="en-GB" sz="1000">
                <a:solidFill>
                  <a:srgbClr val="2779F5"/>
                </a:solidFill>
                <a:latin typeface="Nunito Sans"/>
                <a:ea typeface="Nunito Sans"/>
                <a:cs typeface="Nunito Sans"/>
                <a:sym typeface="Nunito Sans"/>
              </a:rPr>
              <a:t> | Fluent in Five | Spring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{F3CD6726-6F29-4E4E-B7DE-7FD802CBE408}</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Year 9 | Fluent in Five | Spring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{F3CD6726-6F29-4E4E-B7DE-7FD802CBE408}</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2.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5.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5</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graphicFrame>
        <p:nvGraphicFramePr>
          <p:cNvPr id="146" name="Google Shape;146;p24"/>
          <p:cNvGraphicFramePr/>
          <p:nvPr/>
        </p:nvGraphicFramePr>
        <p:xfrm>
          <a:off x="108044" y="862525"/>
          <a:ext cx="3000000" cy="3000000"/>
        </p:xfrm>
        <a:graphic>
          <a:graphicData uri="http://schemas.openxmlformats.org/drawingml/2006/table">
            <a:tbl>
              <a:tblPr bandRow="1" firstRow="1">
                <a:noFill/>
                <a:tableStyleId>{4397B8E3-A224-4698-868C-3CCCE7551957}</a:tableStyleId>
              </a:tblPr>
              <a:tblGrid>
                <a:gridCol w="1546950"/>
                <a:gridCol w="1301375"/>
                <a:gridCol w="1615625"/>
                <a:gridCol w="1350275"/>
                <a:gridCol w="3067850"/>
              </a:tblGrid>
              <a:tr h="13025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0.42 ÷ 0.014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the ratio in the form  1 : </a:t>
                      </a:r>
                      <a:r>
                        <a:rPr b="0" i="1" lang="en-GB" sz="1600">
                          <a:solidFill>
                            <a:schemeClr val="dk1"/>
                          </a:solidFill>
                          <a:latin typeface="Times New Roman"/>
                          <a:ea typeface="Times New Roman"/>
                          <a:cs typeface="Times New Roman"/>
                          <a:sym typeface="Times New Roman"/>
                        </a:rPr>
                        <a:t>n</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 8</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Make </a:t>
                      </a:r>
                      <a:r>
                        <a:rPr b="0" i="1" lang="en-GB" sz="1600">
                          <a:solidFill>
                            <a:schemeClr val="dk1"/>
                          </a:solidFill>
                          <a:latin typeface="Times New Roman"/>
                          <a:ea typeface="Times New Roman"/>
                          <a:cs typeface="Times New Roman"/>
                          <a:sym typeface="Times New Roman"/>
                        </a:rPr>
                        <a:t>m</a:t>
                      </a:r>
                      <a:r>
                        <a:rPr b="0" lang="en-GB" sz="1600">
                          <a:solidFill>
                            <a:schemeClr val="dk1"/>
                          </a:solidFill>
                          <a:latin typeface="Nunito Sans"/>
                          <a:ea typeface="Nunito Sans"/>
                          <a:cs typeface="Nunito Sans"/>
                          <a:sym typeface="Nunito Sans"/>
                        </a:rPr>
                        <a:t> the subject: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7</a:t>
                      </a:r>
                      <a:r>
                        <a:rPr b="0" i="1" lang="en-GB" sz="1600">
                          <a:solidFill>
                            <a:schemeClr val="dk1"/>
                          </a:solidFill>
                          <a:latin typeface="Times New Roman"/>
                          <a:ea typeface="Times New Roman"/>
                          <a:cs typeface="Times New Roman"/>
                          <a:sym typeface="Times New Roman"/>
                        </a:rPr>
                        <a:t>k</a:t>
                      </a:r>
                      <a:r>
                        <a:rPr b="0" lang="en-GB" sz="1600">
                          <a:solidFill>
                            <a:schemeClr val="dk1"/>
                          </a:solidFill>
                          <a:latin typeface="Nunito Sans"/>
                          <a:ea typeface="Nunito Sans"/>
                          <a:cs typeface="Nunito Sans"/>
                          <a:sym typeface="Nunito Sans"/>
                        </a:rPr>
                        <a:t> - 3</a:t>
                      </a:r>
                      <a:r>
                        <a:rPr b="0" i="1" lang="en-GB" sz="1600">
                          <a:solidFill>
                            <a:schemeClr val="dk1"/>
                          </a:solidFill>
                          <a:latin typeface="Times New Roman"/>
                          <a:ea typeface="Times New Roman"/>
                          <a:cs typeface="Times New Roman"/>
                          <a:sym typeface="Times New Roman"/>
                        </a:rPr>
                        <a:t>m</a:t>
                      </a:r>
                      <a:r>
                        <a:rPr b="0" lang="en-GB" sz="1600">
                          <a:solidFill>
                            <a:schemeClr val="dk1"/>
                          </a:solidFill>
                          <a:latin typeface="Nunito Sans"/>
                          <a:ea typeface="Nunito Sans"/>
                          <a:cs typeface="Nunito Sans"/>
                          <a:sym typeface="Nunito Sans"/>
                        </a:rPr>
                        <a:t> = 2</a:t>
                      </a:r>
                      <a:r>
                        <a:rPr b="0" i="1" lang="en-GB" sz="1600">
                          <a:solidFill>
                            <a:schemeClr val="dk1"/>
                          </a:solidFill>
                          <a:latin typeface="Times New Roman"/>
                          <a:ea typeface="Times New Roman"/>
                          <a:cs typeface="Times New Roman"/>
                          <a:sym typeface="Times New Roman"/>
                        </a:rPr>
                        <a:t>n</a:t>
                      </a:r>
                      <a:r>
                        <a:rPr b="0" lang="en-GB" sz="1600">
                          <a:solidFill>
                            <a:schemeClr val="dk1"/>
                          </a:solidFill>
                          <a:latin typeface="Nunito Sans"/>
                          <a:ea typeface="Nunito Sans"/>
                          <a:cs typeface="Nunito Sans"/>
                          <a:sym typeface="Nunito Sans"/>
                        </a:rPr>
                        <a:t> - 3</a:t>
                      </a:r>
                      <a:r>
                        <a:rPr b="0" i="1" lang="en-GB" sz="1600">
                          <a:solidFill>
                            <a:schemeClr val="dk1"/>
                          </a:solidFill>
                          <a:latin typeface="Times New Roman"/>
                          <a:ea typeface="Times New Roman"/>
                          <a:cs typeface="Times New Roman"/>
                          <a:sym typeface="Times New Roman"/>
                        </a:rPr>
                        <a:t>k</a:t>
                      </a:r>
                      <a:endParaRPr b="0" i="1" sz="1600">
                        <a:solidFill>
                          <a:srgbClr val="000000"/>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852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Reflect the shape in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the angle marked </a:t>
                      </a:r>
                      <a:r>
                        <a:rPr i="1" lang="en-GB" sz="1600">
                          <a:solidFill>
                            <a:schemeClr val="dk1"/>
                          </a:solidFill>
                          <a:latin typeface="Times New Roman"/>
                          <a:ea typeface="Times New Roman"/>
                          <a:cs typeface="Times New Roman"/>
                          <a:sym typeface="Times New Roman"/>
                        </a:rPr>
                        <a:t>q</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7" name="Google Shape;147;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grpSp>
        <p:nvGrpSpPr>
          <p:cNvPr id="148" name="Google Shape;148;p24"/>
          <p:cNvGrpSpPr/>
          <p:nvPr/>
        </p:nvGrpSpPr>
        <p:grpSpPr>
          <a:xfrm>
            <a:off x="3786589" y="1277300"/>
            <a:ext cx="159954" cy="481300"/>
            <a:chOff x="4963775" y="5368550"/>
            <a:chExt cx="294900" cy="481300"/>
          </a:xfrm>
        </p:grpSpPr>
        <p:cxnSp>
          <p:nvCxnSpPr>
            <p:cNvPr id="149" name="Google Shape;149;p24"/>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50" name="Google Shape;150;p2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151" name="Google Shape;151;p2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grpSp>
      <p:pic>
        <p:nvPicPr>
          <p:cNvPr id="152" name="Google Shape;152;p24"/>
          <p:cNvPicPr preferRelativeResize="0"/>
          <p:nvPr/>
        </p:nvPicPr>
        <p:blipFill>
          <a:blip r:embed="rId3">
            <a:alphaModFix/>
          </a:blip>
          <a:stretch>
            <a:fillRect/>
          </a:stretch>
        </p:blipFill>
        <p:spPr>
          <a:xfrm>
            <a:off x="666750" y="2812425"/>
            <a:ext cx="2425625" cy="1979825"/>
          </a:xfrm>
          <a:prstGeom prst="rect">
            <a:avLst/>
          </a:prstGeom>
          <a:noFill/>
          <a:ln>
            <a:noFill/>
          </a:ln>
        </p:spPr>
      </p:pic>
      <p:pic>
        <p:nvPicPr>
          <p:cNvPr id="153" name="Google Shape;153;p24"/>
          <p:cNvPicPr preferRelativeResize="0"/>
          <p:nvPr/>
        </p:nvPicPr>
        <p:blipFill>
          <a:blip r:embed="rId4">
            <a:alphaModFix/>
          </a:blip>
          <a:stretch>
            <a:fillRect/>
          </a:stretch>
        </p:blipFill>
        <p:spPr>
          <a:xfrm>
            <a:off x="5234703" y="2743296"/>
            <a:ext cx="2949400" cy="13787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graphicFrame>
        <p:nvGraphicFramePr>
          <p:cNvPr id="158" name="Google Shape;158;p25"/>
          <p:cNvGraphicFramePr/>
          <p:nvPr/>
        </p:nvGraphicFramePr>
        <p:xfrm>
          <a:off x="108044" y="862525"/>
          <a:ext cx="3000000" cy="3000000"/>
        </p:xfrm>
        <a:graphic>
          <a:graphicData uri="http://schemas.openxmlformats.org/drawingml/2006/table">
            <a:tbl>
              <a:tblPr bandRow="1" firstRow="1">
                <a:noFill/>
                <a:tableStyleId>{4397B8E3-A224-4698-868C-3CCCE7551957}</a:tableStyleId>
              </a:tblPr>
              <a:tblGrid>
                <a:gridCol w="1546950"/>
                <a:gridCol w="1301375"/>
                <a:gridCol w="1615625"/>
                <a:gridCol w="1350275"/>
                <a:gridCol w="3067850"/>
              </a:tblGrid>
              <a:tr h="13025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0.42 ÷ 0.014 = </a:t>
                      </a:r>
                      <a:r>
                        <a:rPr b="0" lang="en-GB" sz="1600">
                          <a:solidFill>
                            <a:srgbClr val="00BC89"/>
                          </a:solidFill>
                          <a:latin typeface="Nunito Sans"/>
                          <a:ea typeface="Nunito Sans"/>
                          <a:cs typeface="Nunito Sans"/>
                          <a:sym typeface="Nunito Sans"/>
                        </a:rPr>
                        <a:t>30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the ratio in the form  1 : </a:t>
                      </a:r>
                      <a:r>
                        <a:rPr b="0" i="1" lang="en-GB" sz="1600">
                          <a:solidFill>
                            <a:schemeClr val="dk1"/>
                          </a:solidFill>
                          <a:latin typeface="Times New Roman"/>
                          <a:ea typeface="Times New Roman"/>
                          <a:cs typeface="Times New Roman"/>
                          <a:sym typeface="Times New Roman"/>
                        </a:rPr>
                        <a:t>n</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                  : 8</a:t>
                      </a: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1 : 20</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Make </a:t>
                      </a:r>
                      <a:r>
                        <a:rPr b="0" i="1" lang="en-GB" sz="1600">
                          <a:solidFill>
                            <a:schemeClr val="dk1"/>
                          </a:solidFill>
                          <a:latin typeface="Times New Roman"/>
                          <a:ea typeface="Times New Roman"/>
                          <a:cs typeface="Times New Roman"/>
                          <a:sym typeface="Times New Roman"/>
                        </a:rPr>
                        <a:t>m</a:t>
                      </a:r>
                      <a:r>
                        <a:rPr b="0" lang="en-GB" sz="1600">
                          <a:solidFill>
                            <a:schemeClr val="dk1"/>
                          </a:solidFill>
                          <a:latin typeface="Nunito Sans"/>
                          <a:ea typeface="Nunito Sans"/>
                          <a:cs typeface="Nunito Sans"/>
                          <a:sym typeface="Nunito Sans"/>
                        </a:rPr>
                        <a:t> the subject: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7</a:t>
                      </a:r>
                      <a:r>
                        <a:rPr b="0" i="1" lang="en-GB" sz="1600">
                          <a:solidFill>
                            <a:schemeClr val="dk1"/>
                          </a:solidFill>
                          <a:latin typeface="Times New Roman"/>
                          <a:ea typeface="Times New Roman"/>
                          <a:cs typeface="Times New Roman"/>
                          <a:sym typeface="Times New Roman"/>
                        </a:rPr>
                        <a:t>k</a:t>
                      </a:r>
                      <a:r>
                        <a:rPr b="0" lang="en-GB" sz="1600">
                          <a:solidFill>
                            <a:schemeClr val="dk1"/>
                          </a:solidFill>
                          <a:latin typeface="Nunito Sans"/>
                          <a:ea typeface="Nunito Sans"/>
                          <a:cs typeface="Nunito Sans"/>
                          <a:sym typeface="Nunito Sans"/>
                        </a:rPr>
                        <a:t> - 3</a:t>
                      </a:r>
                      <a:r>
                        <a:rPr b="0" i="1" lang="en-GB" sz="1600">
                          <a:solidFill>
                            <a:schemeClr val="dk1"/>
                          </a:solidFill>
                          <a:latin typeface="Times New Roman"/>
                          <a:ea typeface="Times New Roman"/>
                          <a:cs typeface="Times New Roman"/>
                          <a:sym typeface="Times New Roman"/>
                        </a:rPr>
                        <a:t>m</a:t>
                      </a:r>
                      <a:r>
                        <a:rPr b="0" lang="en-GB" sz="1600">
                          <a:solidFill>
                            <a:schemeClr val="dk1"/>
                          </a:solidFill>
                          <a:latin typeface="Nunito Sans"/>
                          <a:ea typeface="Nunito Sans"/>
                          <a:cs typeface="Nunito Sans"/>
                          <a:sym typeface="Nunito Sans"/>
                        </a:rPr>
                        <a:t> = 2</a:t>
                      </a:r>
                      <a:r>
                        <a:rPr b="0" i="1" lang="en-GB" sz="1600">
                          <a:solidFill>
                            <a:schemeClr val="dk1"/>
                          </a:solidFill>
                          <a:latin typeface="Times New Roman"/>
                          <a:ea typeface="Times New Roman"/>
                          <a:cs typeface="Times New Roman"/>
                          <a:sym typeface="Times New Roman"/>
                        </a:rPr>
                        <a:t>n</a:t>
                      </a:r>
                      <a:r>
                        <a:rPr b="0" lang="en-GB" sz="1600">
                          <a:solidFill>
                            <a:schemeClr val="dk1"/>
                          </a:solidFill>
                          <a:latin typeface="Nunito Sans"/>
                          <a:ea typeface="Nunito Sans"/>
                          <a:cs typeface="Nunito Sans"/>
                          <a:sym typeface="Nunito Sans"/>
                        </a:rPr>
                        <a:t> - 3</a:t>
                      </a:r>
                      <a:r>
                        <a:rPr b="0" i="1" lang="en-GB" sz="1600">
                          <a:solidFill>
                            <a:schemeClr val="dk1"/>
                          </a:solidFill>
                          <a:latin typeface="Times New Roman"/>
                          <a:ea typeface="Times New Roman"/>
                          <a:cs typeface="Times New Roman"/>
                          <a:sym typeface="Times New Roman"/>
                        </a:rPr>
                        <a:t>k </a:t>
                      </a:r>
                      <a:endParaRPr b="0" i="1" sz="16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t/>
                      </a:r>
                      <a:endParaRPr b="0" i="1" sz="600">
                        <a:solidFill>
                          <a:schemeClr val="dk1"/>
                        </a:solidFill>
                        <a:latin typeface="Times New Roman"/>
                        <a:ea typeface="Times New Roman"/>
                        <a:cs typeface="Times New Roman"/>
                        <a:sym typeface="Times New Roman"/>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m</a:t>
                      </a:r>
                      <a:r>
                        <a:rPr b="0" lang="en-GB" sz="1600">
                          <a:solidFill>
                            <a:srgbClr val="00BC89"/>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(10</a:t>
                      </a:r>
                      <a:r>
                        <a:rPr b="0" i="1" lang="en-GB" sz="1600">
                          <a:solidFill>
                            <a:srgbClr val="00BC89"/>
                          </a:solidFill>
                          <a:latin typeface="Times New Roman"/>
                          <a:ea typeface="Times New Roman"/>
                          <a:cs typeface="Times New Roman"/>
                          <a:sym typeface="Times New Roman"/>
                        </a:rPr>
                        <a:t>k</a:t>
                      </a:r>
                      <a:r>
                        <a:rPr b="0" lang="en-GB" sz="1600">
                          <a:solidFill>
                            <a:srgbClr val="00BC89"/>
                          </a:solidFill>
                          <a:latin typeface="Nunito Sans"/>
                          <a:ea typeface="Nunito Sans"/>
                          <a:cs typeface="Nunito Sans"/>
                          <a:sym typeface="Nunito Sans"/>
                        </a:rPr>
                        <a:t> -2</a:t>
                      </a:r>
                      <a:r>
                        <a:rPr b="0" i="1" lang="en-GB" sz="1600">
                          <a:solidFill>
                            <a:srgbClr val="00BC89"/>
                          </a:solidFill>
                          <a:latin typeface="Times New Roman"/>
                          <a:ea typeface="Times New Roman"/>
                          <a:cs typeface="Times New Roman"/>
                          <a:sym typeface="Times New Roman"/>
                        </a:rPr>
                        <a:t>n</a:t>
                      </a:r>
                      <a:r>
                        <a:rPr b="0" lang="en-GB" sz="1600">
                          <a:solidFill>
                            <a:srgbClr val="00BC89"/>
                          </a:solidFill>
                          <a:latin typeface="Nunito Sans"/>
                          <a:ea typeface="Nunito Sans"/>
                          <a:cs typeface="Nunito Sans"/>
                          <a:sym typeface="Nunito Sans"/>
                        </a:rPr>
                        <a:t>)</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27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Reflect the shape in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the angle marked </a:t>
                      </a:r>
                      <a:r>
                        <a:rPr i="1" lang="en-GB" sz="1600">
                          <a:solidFill>
                            <a:schemeClr val="dk1"/>
                          </a:solidFill>
                          <a:latin typeface="Times New Roman"/>
                          <a:ea typeface="Times New Roman"/>
                          <a:cs typeface="Times New Roman"/>
                          <a:sym typeface="Times New Roman"/>
                        </a:rPr>
                        <a:t>q</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122</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9" name="Google Shape;159;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grpSp>
        <p:nvGrpSpPr>
          <p:cNvPr id="160" name="Google Shape;160;p25"/>
          <p:cNvGrpSpPr/>
          <p:nvPr/>
        </p:nvGrpSpPr>
        <p:grpSpPr>
          <a:xfrm>
            <a:off x="3786589" y="1277300"/>
            <a:ext cx="159954" cy="481300"/>
            <a:chOff x="4963775" y="5368550"/>
            <a:chExt cx="294900" cy="481300"/>
          </a:xfrm>
        </p:grpSpPr>
        <p:cxnSp>
          <p:nvCxnSpPr>
            <p:cNvPr id="161" name="Google Shape;161;p25"/>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62" name="Google Shape;162;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163" name="Google Shape;163;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solidFill>
                  <a:srgbClr val="000000"/>
                </a:solidFill>
                <a:latin typeface="Nunito Sans"/>
                <a:ea typeface="Nunito Sans"/>
                <a:cs typeface="Nunito Sans"/>
                <a:sym typeface="Nunito Sans"/>
              </a:endParaRPr>
            </a:p>
          </p:txBody>
        </p:sp>
      </p:grpSp>
      <p:grpSp>
        <p:nvGrpSpPr>
          <p:cNvPr id="164" name="Google Shape;164;p25"/>
          <p:cNvGrpSpPr/>
          <p:nvPr/>
        </p:nvGrpSpPr>
        <p:grpSpPr>
          <a:xfrm>
            <a:off x="6574939" y="1630900"/>
            <a:ext cx="159954" cy="481300"/>
            <a:chOff x="4963775" y="5368550"/>
            <a:chExt cx="294900" cy="481300"/>
          </a:xfrm>
        </p:grpSpPr>
        <p:cxnSp>
          <p:nvCxnSpPr>
            <p:cNvPr id="165" name="Google Shape;165;p25"/>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66" name="Google Shape;166;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3</a:t>
              </a:r>
              <a:endParaRPr>
                <a:solidFill>
                  <a:srgbClr val="00BC89"/>
                </a:solidFill>
                <a:latin typeface="Nunito Sans"/>
                <a:ea typeface="Nunito Sans"/>
                <a:cs typeface="Nunito Sans"/>
                <a:sym typeface="Nunito Sans"/>
              </a:endParaRPr>
            </a:p>
          </p:txBody>
        </p:sp>
        <p:sp>
          <p:nvSpPr>
            <p:cNvPr id="167" name="Google Shape;167;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a:t>
              </a:r>
              <a:endParaRPr>
                <a:solidFill>
                  <a:srgbClr val="00BC89"/>
                </a:solidFill>
                <a:latin typeface="Nunito Sans"/>
                <a:ea typeface="Nunito Sans"/>
                <a:cs typeface="Nunito Sans"/>
                <a:sym typeface="Nunito Sans"/>
              </a:endParaRPr>
            </a:p>
          </p:txBody>
        </p:sp>
      </p:grpSp>
      <p:pic>
        <p:nvPicPr>
          <p:cNvPr id="168" name="Google Shape;168;p25"/>
          <p:cNvPicPr preferRelativeResize="0"/>
          <p:nvPr/>
        </p:nvPicPr>
        <p:blipFill>
          <a:blip r:embed="rId3">
            <a:alphaModFix/>
          </a:blip>
          <a:stretch>
            <a:fillRect/>
          </a:stretch>
        </p:blipFill>
        <p:spPr>
          <a:xfrm>
            <a:off x="5234703" y="2743296"/>
            <a:ext cx="2949400" cy="1378725"/>
          </a:xfrm>
          <a:prstGeom prst="rect">
            <a:avLst/>
          </a:prstGeom>
          <a:noFill/>
          <a:ln>
            <a:noFill/>
          </a:ln>
        </p:spPr>
      </p:pic>
      <p:pic>
        <p:nvPicPr>
          <p:cNvPr id="169" name="Google Shape;169;p25"/>
          <p:cNvPicPr preferRelativeResize="0"/>
          <p:nvPr/>
        </p:nvPicPr>
        <p:blipFill>
          <a:blip r:embed="rId4">
            <a:alphaModFix/>
          </a:blip>
          <a:stretch>
            <a:fillRect/>
          </a:stretch>
        </p:blipFill>
        <p:spPr>
          <a:xfrm>
            <a:off x="666750" y="2812425"/>
            <a:ext cx="2425625" cy="19798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graphicFrame>
        <p:nvGraphicFramePr>
          <p:cNvPr id="174" name="Google Shape;174;p26"/>
          <p:cNvGraphicFramePr/>
          <p:nvPr/>
        </p:nvGraphicFramePr>
        <p:xfrm>
          <a:off x="108044" y="862525"/>
          <a:ext cx="3000000" cy="3000000"/>
        </p:xfrm>
        <a:graphic>
          <a:graphicData uri="http://schemas.openxmlformats.org/drawingml/2006/table">
            <a:tbl>
              <a:tblPr bandRow="1" firstRow="1">
                <a:noFill/>
                <a:tableStyleId>{4397B8E3-A224-4698-868C-3CCCE7551957}</a:tableStyleId>
              </a:tblPr>
              <a:tblGrid>
                <a:gridCol w="1546950"/>
                <a:gridCol w="1301375"/>
                <a:gridCol w="1615625"/>
                <a:gridCol w="1350275"/>
                <a:gridCol w="3067850"/>
              </a:tblGrid>
              <a:tr h="1021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2.7 + 3.6 - 1.4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simplify the ratio:</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18 : 24 : 36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Make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the subject: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a:t>
                      </a:r>
                      <a:r>
                        <a:rPr b="0" i="1" lang="en-GB" sz="1600">
                          <a:solidFill>
                            <a:schemeClr val="dk1"/>
                          </a:solidFill>
                          <a:latin typeface="Times New Roman"/>
                          <a:ea typeface="Times New Roman"/>
                          <a:cs typeface="Times New Roman"/>
                          <a:sym typeface="Times New Roman"/>
                        </a:rPr>
                        <a:t>z</a:t>
                      </a:r>
                      <a:r>
                        <a:rPr b="0" lang="en-GB" sz="1600">
                          <a:solidFill>
                            <a:schemeClr val="dk1"/>
                          </a:solidFill>
                          <a:latin typeface="Nunito Sans"/>
                          <a:ea typeface="Nunito Sans"/>
                          <a:cs typeface="Nunito Sans"/>
                          <a:sym typeface="Nunito Sans"/>
                        </a:rPr>
                        <a:t> - 4</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6</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x</a:t>
                      </a:r>
                      <a:endParaRPr b="0" i="1" sz="1600">
                        <a:solidFill>
                          <a:srgbClr val="000000"/>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75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Reflect the shape in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the angle marked </a:t>
                      </a:r>
                      <a:r>
                        <a:rPr i="1" lang="en-GB" sz="1600">
                          <a:solidFill>
                            <a:schemeClr val="dk1"/>
                          </a:solidFill>
                          <a:latin typeface="Times New Roman"/>
                          <a:ea typeface="Times New Roman"/>
                          <a:cs typeface="Times New Roman"/>
                          <a:sym typeface="Times New Roman"/>
                        </a:rPr>
                        <a:t>r</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75" name="Google Shape;175;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76" name="Google Shape;176;p26"/>
          <p:cNvPicPr preferRelativeResize="0"/>
          <p:nvPr/>
        </p:nvPicPr>
        <p:blipFill>
          <a:blip r:embed="rId3">
            <a:alphaModFix/>
          </a:blip>
          <a:stretch>
            <a:fillRect/>
          </a:stretch>
        </p:blipFill>
        <p:spPr>
          <a:xfrm>
            <a:off x="666750" y="2571750"/>
            <a:ext cx="2538125" cy="2071650"/>
          </a:xfrm>
          <a:prstGeom prst="rect">
            <a:avLst/>
          </a:prstGeom>
          <a:noFill/>
          <a:ln>
            <a:noFill/>
          </a:ln>
        </p:spPr>
      </p:pic>
      <p:pic>
        <p:nvPicPr>
          <p:cNvPr id="177" name="Google Shape;177;p26"/>
          <p:cNvPicPr preferRelativeResize="0"/>
          <p:nvPr/>
        </p:nvPicPr>
        <p:blipFill>
          <a:blip r:embed="rId4">
            <a:alphaModFix/>
          </a:blip>
          <a:stretch>
            <a:fillRect/>
          </a:stretch>
        </p:blipFill>
        <p:spPr>
          <a:xfrm>
            <a:off x="5043877" y="2509473"/>
            <a:ext cx="3128650" cy="15643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graphicFrame>
        <p:nvGraphicFramePr>
          <p:cNvPr id="182" name="Google Shape;182;p27"/>
          <p:cNvGraphicFramePr/>
          <p:nvPr/>
        </p:nvGraphicFramePr>
        <p:xfrm>
          <a:off x="108044" y="862525"/>
          <a:ext cx="3000000" cy="3000000"/>
        </p:xfrm>
        <a:graphic>
          <a:graphicData uri="http://schemas.openxmlformats.org/drawingml/2006/table">
            <a:tbl>
              <a:tblPr bandRow="1" firstRow="1">
                <a:noFill/>
                <a:tableStyleId>{4397B8E3-A224-4698-868C-3CCCE7551957}</a:tableStyleId>
              </a:tblPr>
              <a:tblGrid>
                <a:gridCol w="1546950"/>
                <a:gridCol w="1301375"/>
                <a:gridCol w="1615625"/>
                <a:gridCol w="1350275"/>
                <a:gridCol w="3067850"/>
              </a:tblGrid>
              <a:tr h="1021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2.7 + 3.6 - 1.4 = </a:t>
                      </a:r>
                      <a:r>
                        <a:rPr b="0" lang="en-GB" sz="1600">
                          <a:solidFill>
                            <a:srgbClr val="00BC89"/>
                          </a:solidFill>
                          <a:latin typeface="Nunito Sans"/>
                          <a:ea typeface="Nunito Sans"/>
                          <a:cs typeface="Nunito Sans"/>
                          <a:sym typeface="Nunito Sans"/>
                        </a:rPr>
                        <a:t>4.9</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simplify the ratio:</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18 : 24 : 36 </a:t>
                      </a:r>
                      <a:r>
                        <a:rPr b="0" lang="en-GB" sz="1600">
                          <a:solidFill>
                            <a:srgbClr val="00BC89"/>
                          </a:solidFill>
                          <a:latin typeface="Nunito Sans"/>
                          <a:ea typeface="Nunito Sans"/>
                          <a:cs typeface="Nunito Sans"/>
                          <a:sym typeface="Nunito Sans"/>
                        </a:rPr>
                        <a:t>   3 : 4 : 6</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Make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the subject: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3</a:t>
                      </a:r>
                      <a:r>
                        <a:rPr b="0" i="1" lang="en-GB" sz="1600">
                          <a:solidFill>
                            <a:schemeClr val="dk1"/>
                          </a:solidFill>
                          <a:latin typeface="Times New Roman"/>
                          <a:ea typeface="Times New Roman"/>
                          <a:cs typeface="Times New Roman"/>
                          <a:sym typeface="Times New Roman"/>
                        </a:rPr>
                        <a:t>z</a:t>
                      </a:r>
                      <a:r>
                        <a:rPr b="0" lang="en-GB" sz="1600">
                          <a:solidFill>
                            <a:schemeClr val="dk1"/>
                          </a:solidFill>
                          <a:latin typeface="Nunito Sans"/>
                          <a:ea typeface="Nunito Sans"/>
                          <a:cs typeface="Nunito Sans"/>
                          <a:sym typeface="Nunito Sans"/>
                        </a:rPr>
                        <a:t> - 4</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6</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a:t>
                      </a:r>
                      <a:r>
                        <a:rPr b="0" i="1" lang="en-GB" sz="1600">
                          <a:solidFill>
                            <a:srgbClr val="00BC89"/>
                          </a:solidFill>
                          <a:latin typeface="Times New Roman"/>
                          <a:ea typeface="Times New Roman"/>
                          <a:cs typeface="Times New Roman"/>
                          <a:sym typeface="Times New Roman"/>
                        </a:rPr>
                        <a:t>z</a:t>
                      </a:r>
                      <a:r>
                        <a:rPr b="0" lang="en-GB" sz="1600">
                          <a:solidFill>
                            <a:srgbClr val="00BC89"/>
                          </a:solidFill>
                          <a:latin typeface="Nunito Sans"/>
                          <a:ea typeface="Nunito Sans"/>
                          <a:cs typeface="Nunito Sans"/>
                          <a:sym typeface="Nunito Sans"/>
                        </a:rPr>
                        <a:t> - 2</a:t>
                      </a:r>
                      <a:r>
                        <a:rPr b="0" i="1" lang="en-GB" sz="1600">
                          <a:solidFill>
                            <a:srgbClr val="00BC89"/>
                          </a:solidFill>
                          <a:latin typeface="Times New Roman"/>
                          <a:ea typeface="Times New Roman"/>
                          <a:cs typeface="Times New Roman"/>
                          <a:sym typeface="Times New Roman"/>
                        </a:rPr>
                        <a:t>y</a:t>
                      </a:r>
                      <a:endParaRPr b="0" i="1" sz="1600">
                        <a:solidFill>
                          <a:srgbClr val="00BC89"/>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75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Reflect the shape in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the angle marked </a:t>
                      </a:r>
                      <a:r>
                        <a:rPr i="1" lang="en-GB" sz="1600">
                          <a:solidFill>
                            <a:schemeClr val="dk1"/>
                          </a:solidFill>
                          <a:latin typeface="Times New Roman"/>
                          <a:ea typeface="Times New Roman"/>
                          <a:cs typeface="Times New Roman"/>
                          <a:sym typeface="Times New Roman"/>
                        </a:rPr>
                        <a:t>r</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33</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83" name="Google Shape;183;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pic>
        <p:nvPicPr>
          <p:cNvPr id="184" name="Google Shape;184;p27"/>
          <p:cNvPicPr preferRelativeResize="0"/>
          <p:nvPr/>
        </p:nvPicPr>
        <p:blipFill>
          <a:blip r:embed="rId3">
            <a:alphaModFix/>
          </a:blip>
          <a:stretch>
            <a:fillRect/>
          </a:stretch>
        </p:blipFill>
        <p:spPr>
          <a:xfrm>
            <a:off x="5043877" y="2509473"/>
            <a:ext cx="3128650" cy="1564325"/>
          </a:xfrm>
          <a:prstGeom prst="rect">
            <a:avLst/>
          </a:prstGeom>
          <a:noFill/>
          <a:ln>
            <a:noFill/>
          </a:ln>
        </p:spPr>
      </p:pic>
      <p:pic>
        <p:nvPicPr>
          <p:cNvPr id="185" name="Google Shape;185;p27"/>
          <p:cNvPicPr preferRelativeResize="0"/>
          <p:nvPr/>
        </p:nvPicPr>
        <p:blipFill>
          <a:blip r:embed="rId4">
            <a:alphaModFix/>
          </a:blip>
          <a:stretch>
            <a:fillRect/>
          </a:stretch>
        </p:blipFill>
        <p:spPr>
          <a:xfrm>
            <a:off x="666750" y="2571750"/>
            <a:ext cx="2538125" cy="20716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{1A84D072-B50E-4C8A-88E9-19031F9BF029}</a:tableStyleId>
              </a:tblPr>
              <a:tblGrid>
                <a:gridCol w="88662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The main new skill this week is making a variable the subject, which could be linked back to solving equations. Students may need time to discuss this afterwards or deal with misconceptions. With this in mind, the other questions do not introduce new ideas. They build fluency on prior learning.</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Arithmetic with decimals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Simplifying ratio</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Making a variable the subject</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Reflecting in a line of symmetry</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Missing angles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{1A84D072-B50E-4C8A-88E9-19031F9BF029}</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latin typeface="Nunito Sans"/>
                          <a:ea typeface="Nunito Sans"/>
                          <a:cs typeface="Nunito Sans"/>
                          <a:sym typeface="Nunito Sans"/>
                        </a:rPr>
                        <a:t>Arithmetic with decimals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Where do we see decimals in everyday life?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rgbClr val="000000"/>
                          </a:solidFill>
                          <a:latin typeface="Nunito Sans"/>
                          <a:ea typeface="Nunito Sans"/>
                          <a:cs typeface="Nunito Sans"/>
                          <a:sym typeface="Nunito Sans"/>
                        </a:rPr>
                        <a:t>Simplifying ratio</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do we use factors when simplifying ratio?</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Making a variable the subject</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might we want to change the subject of an equation?</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chemeClr val="dk1"/>
                          </a:solidFill>
                          <a:latin typeface="Nunito Sans"/>
                          <a:ea typeface="Nunito Sans"/>
                          <a:cs typeface="Nunito Sans"/>
                          <a:sym typeface="Nunito Sans"/>
                        </a:rPr>
                        <a:t>Reflecting in a line of symmetry</a:t>
                      </a:r>
                      <a:endParaRPr b="1" sz="1300">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are right-angles important in symmetry?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latin typeface="Nunito Sans"/>
                          <a:ea typeface="Nunito Sans"/>
                          <a:cs typeface="Nunito Sans"/>
                          <a:sym typeface="Nunito Sans"/>
                        </a:rPr>
                        <a:t>Missing angles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Are the angles missing or just unknown?</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{4397B8E3-A224-4698-868C-3CCCE7551957}</a:tableStyleId>
              </a:tblPr>
              <a:tblGrid>
                <a:gridCol w="1546950"/>
                <a:gridCol w="1301375"/>
                <a:gridCol w="1615625"/>
                <a:gridCol w="1350275"/>
                <a:gridCol w="3067850"/>
              </a:tblGrid>
              <a:tr h="1021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1.8 ⨉ 7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Fully </a:t>
                      </a:r>
                      <a:r>
                        <a:rPr b="0" lang="en-GB" sz="1600">
                          <a:solidFill>
                            <a:srgbClr val="000000"/>
                          </a:solidFill>
                          <a:latin typeface="Nunito Sans"/>
                          <a:ea typeface="Nunito Sans"/>
                          <a:cs typeface="Nunito Sans"/>
                          <a:sym typeface="Nunito Sans"/>
                        </a:rPr>
                        <a:t>simplify</a:t>
                      </a:r>
                      <a:r>
                        <a:rPr b="0" lang="en-GB" sz="1600">
                          <a:solidFill>
                            <a:srgbClr val="000000"/>
                          </a:solidFill>
                          <a:latin typeface="Nunito Sans"/>
                          <a:ea typeface="Nunito Sans"/>
                          <a:cs typeface="Nunito Sans"/>
                          <a:sym typeface="Nunito Sans"/>
                        </a:rPr>
                        <a:t> the ratio:</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12 : 9</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Make </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the subject:</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2</a:t>
                      </a:r>
                      <a:r>
                        <a:rPr b="0" i="1" lang="en-GB" sz="1600">
                          <a:solidFill>
                            <a:srgbClr val="000000"/>
                          </a:solidFill>
                          <a:latin typeface="Times New Roman"/>
                          <a:ea typeface="Times New Roman"/>
                          <a:cs typeface="Times New Roman"/>
                          <a:sym typeface="Times New Roman"/>
                        </a:rPr>
                        <a:t>y</a:t>
                      </a:r>
                      <a:r>
                        <a:rPr b="0" lang="en-GB" sz="1600">
                          <a:solidFill>
                            <a:srgbClr val="000000"/>
                          </a:solidFill>
                          <a:latin typeface="Nunito Sans"/>
                          <a:ea typeface="Nunito Sans"/>
                          <a:cs typeface="Nunito Sans"/>
                          <a:sym typeface="Nunito Sans"/>
                        </a:rPr>
                        <a:t> + </a:t>
                      </a:r>
                      <a:r>
                        <a:rPr b="0" i="1" lang="en-GB" sz="1600">
                          <a:solidFill>
                            <a:srgbClr val="000000"/>
                          </a:solidFill>
                          <a:latin typeface="Times New Roman"/>
                          <a:ea typeface="Times New Roman"/>
                          <a:cs typeface="Times New Roman"/>
                          <a:sym typeface="Times New Roman"/>
                        </a:rPr>
                        <a:t>x</a:t>
                      </a:r>
                      <a:r>
                        <a:rPr b="0" lang="en-GB" sz="1600">
                          <a:solidFill>
                            <a:srgbClr val="000000"/>
                          </a:solidFill>
                          <a:latin typeface="Nunito Sans"/>
                          <a:ea typeface="Nunito Sans"/>
                          <a:cs typeface="Nunito Sans"/>
                          <a:sym typeface="Nunito Sans"/>
                        </a:rPr>
                        <a:t> = 5</a:t>
                      </a:r>
                      <a:r>
                        <a:rPr b="0" i="1" lang="en-GB" sz="1600">
                          <a:solidFill>
                            <a:srgbClr val="000000"/>
                          </a:solidFill>
                          <a:latin typeface="Times New Roman"/>
                          <a:ea typeface="Times New Roman"/>
                          <a:cs typeface="Times New Roman"/>
                          <a:sym typeface="Times New Roman"/>
                        </a:rPr>
                        <a:t>z</a:t>
                      </a:r>
                      <a:endParaRPr b="0" i="1" sz="1600">
                        <a:solidFill>
                          <a:srgbClr val="000000"/>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75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Reflect the shape in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Determine the size of the angle marked </a:t>
                      </a:r>
                      <a:r>
                        <a:rPr i="1" lang="en-GB" sz="1600">
                          <a:solidFill>
                            <a:srgbClr val="000000"/>
                          </a:solidFill>
                          <a:latin typeface="Times New Roman"/>
                          <a:ea typeface="Times New Roman"/>
                          <a:cs typeface="Times New Roman"/>
                          <a:sym typeface="Times New Roman"/>
                        </a:rPr>
                        <a:t>m</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663725" y="2546062"/>
            <a:ext cx="2763509" cy="1957488"/>
          </a:xfrm>
          <a:prstGeom prst="rect">
            <a:avLst/>
          </a:prstGeom>
          <a:noFill/>
          <a:ln>
            <a:noFill/>
          </a:ln>
        </p:spPr>
      </p:pic>
      <p:pic>
        <p:nvPicPr>
          <p:cNvPr id="89" name="Google Shape;89;p18"/>
          <p:cNvPicPr preferRelativeResize="0"/>
          <p:nvPr/>
        </p:nvPicPr>
        <p:blipFill>
          <a:blip r:embed="rId4">
            <a:alphaModFix/>
          </a:blip>
          <a:stretch>
            <a:fillRect/>
          </a:stretch>
        </p:blipFill>
        <p:spPr>
          <a:xfrm>
            <a:off x="5378663" y="2571738"/>
            <a:ext cx="2790825" cy="16287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graphicFrame>
        <p:nvGraphicFramePr>
          <p:cNvPr id="94" name="Google Shape;94;p19"/>
          <p:cNvGraphicFramePr/>
          <p:nvPr/>
        </p:nvGraphicFramePr>
        <p:xfrm>
          <a:off x="108044" y="862525"/>
          <a:ext cx="3000000" cy="3000000"/>
        </p:xfrm>
        <a:graphic>
          <a:graphicData uri="http://schemas.openxmlformats.org/drawingml/2006/table">
            <a:tbl>
              <a:tblPr bandRow="1" firstRow="1">
                <a:noFill/>
                <a:tableStyleId>{4397B8E3-A224-4698-868C-3CCCE7551957}</a:tableStyleId>
              </a:tblPr>
              <a:tblGrid>
                <a:gridCol w="1546950"/>
                <a:gridCol w="1301375"/>
                <a:gridCol w="1615625"/>
                <a:gridCol w="1350275"/>
                <a:gridCol w="3067850"/>
              </a:tblGrid>
              <a:tr h="1021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1.8 ⨉ 7 =</a:t>
                      </a:r>
                      <a:r>
                        <a:rPr b="0" lang="en-GB" sz="1600">
                          <a:solidFill>
                            <a:srgbClr val="00BC89"/>
                          </a:solidFill>
                          <a:latin typeface="Nunito Sans"/>
                          <a:ea typeface="Nunito Sans"/>
                          <a:cs typeface="Nunito Sans"/>
                          <a:sym typeface="Nunito Sans"/>
                        </a:rPr>
                        <a:t>12.6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simplify the ratio:</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        12 : 9</a:t>
                      </a: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4 : 3</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Make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the subject: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2</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5</a:t>
                      </a:r>
                      <a:r>
                        <a:rPr b="0" i="1" lang="en-GB" sz="1600">
                          <a:solidFill>
                            <a:schemeClr val="dk1"/>
                          </a:solidFill>
                          <a:latin typeface="Times New Roman"/>
                          <a:ea typeface="Times New Roman"/>
                          <a:cs typeface="Times New Roman"/>
                          <a:sym typeface="Times New Roman"/>
                        </a:rPr>
                        <a:t>z</a:t>
                      </a:r>
                      <a:r>
                        <a:rPr b="0" lang="en-GB" sz="1600">
                          <a:solidFill>
                            <a:srgbClr val="000000"/>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5</a:t>
                      </a:r>
                      <a:r>
                        <a:rPr b="0" i="1" lang="en-GB" sz="1600">
                          <a:solidFill>
                            <a:srgbClr val="00BC89"/>
                          </a:solidFill>
                          <a:latin typeface="Times New Roman"/>
                          <a:ea typeface="Times New Roman"/>
                          <a:cs typeface="Times New Roman"/>
                          <a:sym typeface="Times New Roman"/>
                        </a:rPr>
                        <a:t>z</a:t>
                      </a:r>
                      <a:r>
                        <a:rPr b="0" lang="en-GB" sz="1600">
                          <a:solidFill>
                            <a:srgbClr val="00BC89"/>
                          </a:solidFill>
                          <a:latin typeface="Nunito Sans"/>
                          <a:ea typeface="Nunito Sans"/>
                          <a:cs typeface="Nunito Sans"/>
                          <a:sym typeface="Nunito Sans"/>
                        </a:rPr>
                        <a:t> - 2</a:t>
                      </a:r>
                      <a:r>
                        <a:rPr b="0" i="1" lang="en-GB" sz="1600">
                          <a:solidFill>
                            <a:srgbClr val="00BC89"/>
                          </a:solidFill>
                          <a:latin typeface="Times New Roman"/>
                          <a:ea typeface="Times New Roman"/>
                          <a:cs typeface="Times New Roman"/>
                          <a:sym typeface="Times New Roman"/>
                        </a:rPr>
                        <a:t>y</a:t>
                      </a:r>
                      <a:endParaRPr b="0" i="1" sz="1600">
                        <a:solidFill>
                          <a:srgbClr val="00BC89"/>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75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Reflect the shape in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Determine the size of the angle marked </a:t>
                      </a:r>
                      <a:r>
                        <a:rPr i="1" lang="en-GB" sz="1600">
                          <a:solidFill>
                            <a:srgbClr val="000000"/>
                          </a:solidFill>
                          <a:latin typeface="Times New Roman"/>
                          <a:ea typeface="Times New Roman"/>
                          <a:cs typeface="Times New Roman"/>
                          <a:sym typeface="Times New Roman"/>
                        </a:rPr>
                        <a:t>m</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53</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5" name="Google Shape;95;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96" name="Google Shape;96;p19"/>
          <p:cNvPicPr preferRelativeResize="0"/>
          <p:nvPr/>
        </p:nvPicPr>
        <p:blipFill>
          <a:blip r:embed="rId3">
            <a:alphaModFix/>
          </a:blip>
          <a:stretch>
            <a:fillRect/>
          </a:stretch>
        </p:blipFill>
        <p:spPr>
          <a:xfrm>
            <a:off x="663716" y="2546050"/>
            <a:ext cx="2763509" cy="1957488"/>
          </a:xfrm>
          <a:prstGeom prst="rect">
            <a:avLst/>
          </a:prstGeom>
          <a:noFill/>
          <a:ln>
            <a:noFill/>
          </a:ln>
        </p:spPr>
      </p:pic>
      <p:pic>
        <p:nvPicPr>
          <p:cNvPr id="97" name="Google Shape;97;p19"/>
          <p:cNvPicPr preferRelativeResize="0"/>
          <p:nvPr/>
        </p:nvPicPr>
        <p:blipFill>
          <a:blip r:embed="rId4">
            <a:alphaModFix/>
          </a:blip>
          <a:stretch>
            <a:fillRect/>
          </a:stretch>
        </p:blipFill>
        <p:spPr>
          <a:xfrm>
            <a:off x="5378663" y="2571738"/>
            <a:ext cx="2790825" cy="16287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graphicFrame>
        <p:nvGraphicFramePr>
          <p:cNvPr id="102" name="Google Shape;102;p20"/>
          <p:cNvGraphicFramePr/>
          <p:nvPr/>
        </p:nvGraphicFramePr>
        <p:xfrm>
          <a:off x="108044" y="862525"/>
          <a:ext cx="3000000" cy="3000000"/>
        </p:xfrm>
        <a:graphic>
          <a:graphicData uri="http://schemas.openxmlformats.org/drawingml/2006/table">
            <a:tbl>
              <a:tblPr bandRow="1" firstRow="1">
                <a:noFill/>
                <a:tableStyleId>{4397B8E3-A224-4698-868C-3CCCE7551957}</a:tableStyleId>
              </a:tblPr>
              <a:tblGrid>
                <a:gridCol w="1546950"/>
                <a:gridCol w="1301375"/>
                <a:gridCol w="1615625"/>
                <a:gridCol w="1350275"/>
                <a:gridCol w="3067850"/>
              </a:tblGrid>
              <a:tr h="1021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7.05 + 4.87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the ratio in the form  1 : </a:t>
                      </a:r>
                      <a:r>
                        <a:rPr b="0" i="1" lang="en-GB" sz="1600">
                          <a:solidFill>
                            <a:srgbClr val="000000"/>
                          </a:solidFill>
                          <a:latin typeface="Times New Roman"/>
                          <a:ea typeface="Times New Roman"/>
                          <a:cs typeface="Times New Roman"/>
                          <a:sym typeface="Times New Roman"/>
                        </a:rPr>
                        <a:t>n</a:t>
                      </a:r>
                      <a:r>
                        <a:rPr b="0" lang="en-GB" sz="1600">
                          <a:solidFill>
                            <a:srgbClr val="000000"/>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 2</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Make </a:t>
                      </a:r>
                      <a:r>
                        <a:rPr b="0" i="1" lang="en-GB" sz="1600">
                          <a:solidFill>
                            <a:schemeClr val="dk1"/>
                          </a:solidFill>
                          <a:latin typeface="Times New Roman"/>
                          <a:ea typeface="Times New Roman"/>
                          <a:cs typeface="Times New Roman"/>
                          <a:sym typeface="Times New Roman"/>
                        </a:rPr>
                        <a:t>a</a:t>
                      </a:r>
                      <a:r>
                        <a:rPr b="0" lang="en-GB" sz="1600">
                          <a:solidFill>
                            <a:schemeClr val="dk1"/>
                          </a:solidFill>
                          <a:latin typeface="Nunito Sans"/>
                          <a:ea typeface="Nunito Sans"/>
                          <a:cs typeface="Nunito Sans"/>
                          <a:sym typeface="Nunito Sans"/>
                        </a:rPr>
                        <a:t> the subject: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a:t>
                      </a:r>
                      <a:r>
                        <a:rPr b="0" i="1" lang="en-GB" sz="1600">
                          <a:solidFill>
                            <a:schemeClr val="dk1"/>
                          </a:solidFill>
                          <a:latin typeface="Times New Roman"/>
                          <a:ea typeface="Times New Roman"/>
                          <a:cs typeface="Times New Roman"/>
                          <a:sym typeface="Times New Roman"/>
                        </a:rPr>
                        <a:t>b</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a</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c</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75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Reflect the shape in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the angle marked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3" name="Google Shape;103;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grpSp>
        <p:nvGrpSpPr>
          <p:cNvPr id="104" name="Google Shape;104;p20"/>
          <p:cNvGrpSpPr/>
          <p:nvPr/>
        </p:nvGrpSpPr>
        <p:grpSpPr>
          <a:xfrm>
            <a:off x="3786589" y="1277300"/>
            <a:ext cx="159954" cy="481300"/>
            <a:chOff x="4963775" y="5368550"/>
            <a:chExt cx="294900" cy="481300"/>
          </a:xfrm>
        </p:grpSpPr>
        <p:cxnSp>
          <p:nvCxnSpPr>
            <p:cNvPr id="105" name="Google Shape;105;p20"/>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06" name="Google Shape;106;p20"/>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107" name="Google Shape;107;p20"/>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1</a:t>
              </a:r>
              <a:endParaRPr>
                <a:solidFill>
                  <a:srgbClr val="000000"/>
                </a:solidFill>
                <a:latin typeface="Nunito Sans"/>
                <a:ea typeface="Nunito Sans"/>
                <a:cs typeface="Nunito Sans"/>
                <a:sym typeface="Nunito Sans"/>
              </a:endParaRPr>
            </a:p>
          </p:txBody>
        </p:sp>
      </p:grpSp>
      <p:pic>
        <p:nvPicPr>
          <p:cNvPr id="108" name="Google Shape;108;p20"/>
          <p:cNvPicPr preferRelativeResize="0"/>
          <p:nvPr/>
        </p:nvPicPr>
        <p:blipFill>
          <a:blip r:embed="rId3">
            <a:alphaModFix/>
          </a:blip>
          <a:stretch>
            <a:fillRect/>
          </a:stretch>
        </p:blipFill>
        <p:spPr>
          <a:xfrm>
            <a:off x="614375" y="2571748"/>
            <a:ext cx="2740500" cy="1949350"/>
          </a:xfrm>
          <a:prstGeom prst="rect">
            <a:avLst/>
          </a:prstGeom>
          <a:noFill/>
          <a:ln>
            <a:noFill/>
          </a:ln>
        </p:spPr>
      </p:pic>
      <p:pic>
        <p:nvPicPr>
          <p:cNvPr id="109" name="Google Shape;109;p20"/>
          <p:cNvPicPr preferRelativeResize="0"/>
          <p:nvPr/>
        </p:nvPicPr>
        <p:blipFill>
          <a:blip r:embed="rId4">
            <a:alphaModFix/>
          </a:blip>
          <a:stretch>
            <a:fillRect/>
          </a:stretch>
        </p:blipFill>
        <p:spPr>
          <a:xfrm>
            <a:off x="5386131" y="2571740"/>
            <a:ext cx="2658938" cy="138656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graphicFrame>
        <p:nvGraphicFramePr>
          <p:cNvPr id="114" name="Google Shape;114;p21"/>
          <p:cNvGraphicFramePr/>
          <p:nvPr/>
        </p:nvGraphicFramePr>
        <p:xfrm>
          <a:off x="108044" y="862525"/>
          <a:ext cx="3000000" cy="3000000"/>
        </p:xfrm>
        <a:graphic>
          <a:graphicData uri="http://schemas.openxmlformats.org/drawingml/2006/table">
            <a:tbl>
              <a:tblPr bandRow="1" firstRow="1">
                <a:noFill/>
                <a:tableStyleId>{4397B8E3-A224-4698-868C-3CCCE7551957}</a:tableStyleId>
              </a:tblPr>
              <a:tblGrid>
                <a:gridCol w="1546950"/>
                <a:gridCol w="1301375"/>
                <a:gridCol w="1615625"/>
                <a:gridCol w="1350275"/>
                <a:gridCol w="3067850"/>
              </a:tblGrid>
              <a:tr h="1021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7.05 + 4.87 = </a:t>
                      </a:r>
                      <a:r>
                        <a:rPr b="0" lang="en-GB" sz="1600">
                          <a:solidFill>
                            <a:srgbClr val="00BC89"/>
                          </a:solidFill>
                          <a:latin typeface="Nunito Sans"/>
                          <a:ea typeface="Nunito Sans"/>
                          <a:cs typeface="Nunito Sans"/>
                          <a:sym typeface="Nunito Sans"/>
                        </a:rPr>
                        <a:t>11.92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the ratio in the form  </a:t>
                      </a:r>
                      <a:r>
                        <a:rPr b="0" lang="en-GB" sz="1600">
                          <a:solidFill>
                            <a:schemeClr val="dk1"/>
                          </a:solidFill>
                          <a:latin typeface="Nunito Sans"/>
                          <a:ea typeface="Nunito Sans"/>
                          <a:cs typeface="Nunito Sans"/>
                          <a:sym typeface="Nunito Sans"/>
                        </a:rPr>
                        <a:t>1 : </a:t>
                      </a:r>
                      <a:r>
                        <a:rPr b="0" i="1" lang="en-GB" sz="1600">
                          <a:solidFill>
                            <a:schemeClr val="dk1"/>
                          </a:solidFill>
                          <a:latin typeface="Times New Roman"/>
                          <a:ea typeface="Times New Roman"/>
                          <a:cs typeface="Times New Roman"/>
                          <a:sym typeface="Times New Roman"/>
                        </a:rPr>
                        <a:t>n</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                  : 2</a:t>
                      </a: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1 : 6</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Make </a:t>
                      </a:r>
                      <a:r>
                        <a:rPr b="0" i="1" lang="en-GB" sz="1600">
                          <a:solidFill>
                            <a:schemeClr val="dk1"/>
                          </a:solidFill>
                          <a:latin typeface="Times New Roman"/>
                          <a:ea typeface="Times New Roman"/>
                          <a:cs typeface="Times New Roman"/>
                          <a:sym typeface="Times New Roman"/>
                        </a:rPr>
                        <a:t>a</a:t>
                      </a:r>
                      <a:r>
                        <a:rPr b="0" lang="en-GB" sz="1600">
                          <a:solidFill>
                            <a:schemeClr val="dk1"/>
                          </a:solidFill>
                          <a:latin typeface="Nunito Sans"/>
                          <a:ea typeface="Nunito Sans"/>
                          <a:cs typeface="Nunito Sans"/>
                          <a:sym typeface="Nunito Sans"/>
                        </a:rPr>
                        <a:t> the subject: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a:t>
                      </a:r>
                      <a:r>
                        <a:rPr b="0" i="1" lang="en-GB" sz="1600">
                          <a:solidFill>
                            <a:schemeClr val="dk1"/>
                          </a:solidFill>
                          <a:latin typeface="Times New Roman"/>
                          <a:ea typeface="Times New Roman"/>
                          <a:cs typeface="Times New Roman"/>
                          <a:sym typeface="Times New Roman"/>
                        </a:rPr>
                        <a:t>b</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a</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c</a:t>
                      </a: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a </a:t>
                      </a:r>
                      <a:r>
                        <a:rPr b="0" lang="en-GB" sz="1600">
                          <a:solidFill>
                            <a:srgbClr val="00BC89"/>
                          </a:solidFill>
                          <a:latin typeface="Nunito Sans"/>
                          <a:ea typeface="Nunito Sans"/>
                          <a:cs typeface="Nunito Sans"/>
                          <a:sym typeface="Nunito Sans"/>
                        </a:rPr>
                        <a:t>= 3</a:t>
                      </a:r>
                      <a:r>
                        <a:rPr b="0" i="1" lang="en-GB" sz="1600">
                          <a:solidFill>
                            <a:srgbClr val="00BC89"/>
                          </a:solidFill>
                          <a:latin typeface="Times New Roman"/>
                          <a:ea typeface="Times New Roman"/>
                          <a:cs typeface="Times New Roman"/>
                          <a:sym typeface="Times New Roman"/>
                        </a:rPr>
                        <a:t>b</a:t>
                      </a:r>
                      <a:r>
                        <a:rPr b="0" lang="en-GB" sz="1600">
                          <a:solidFill>
                            <a:srgbClr val="00BC89"/>
                          </a:solidFill>
                          <a:latin typeface="Nunito Sans"/>
                          <a:ea typeface="Nunito Sans"/>
                          <a:cs typeface="Nunito Sans"/>
                          <a:sym typeface="Nunito Sans"/>
                        </a:rPr>
                        <a:t> - </a:t>
                      </a:r>
                      <a:r>
                        <a:rPr b="0" i="1" lang="en-GB" sz="1600">
                          <a:solidFill>
                            <a:srgbClr val="00BC89"/>
                          </a:solidFill>
                          <a:latin typeface="Times New Roman"/>
                          <a:ea typeface="Times New Roman"/>
                          <a:cs typeface="Times New Roman"/>
                          <a:sym typeface="Times New Roman"/>
                        </a:rPr>
                        <a:t>c</a:t>
                      </a:r>
                      <a:endParaRPr b="0" i="1" sz="1600">
                        <a:solidFill>
                          <a:srgbClr val="00BC89"/>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75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Reflect the shape in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the angle marked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93</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5" name="Google Shape;115;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grpSp>
        <p:nvGrpSpPr>
          <p:cNvPr id="116" name="Google Shape;116;p21"/>
          <p:cNvGrpSpPr/>
          <p:nvPr/>
        </p:nvGrpSpPr>
        <p:grpSpPr>
          <a:xfrm>
            <a:off x="3786589" y="1277300"/>
            <a:ext cx="159954" cy="481300"/>
            <a:chOff x="4963775" y="5368550"/>
            <a:chExt cx="294900" cy="481300"/>
          </a:xfrm>
        </p:grpSpPr>
        <p:cxnSp>
          <p:nvCxnSpPr>
            <p:cNvPr id="117" name="Google Shape;117;p21"/>
            <p:cNvCxnSpPr/>
            <p:nvPr/>
          </p:nvCxnSpPr>
          <p:spPr>
            <a:xfrm>
              <a:off x="4963775" y="5609200"/>
              <a:ext cx="294900" cy="0"/>
            </a:xfrm>
            <a:prstGeom prst="straightConnector1">
              <a:avLst/>
            </a:prstGeom>
            <a:noFill/>
            <a:ln cap="flat" cmpd="sng" w="9525">
              <a:solidFill>
                <a:srgbClr val="000000"/>
              </a:solidFill>
              <a:prstDash val="solid"/>
              <a:round/>
              <a:headEnd len="med" w="med" type="none"/>
              <a:tailEnd len="med" w="med" type="none"/>
            </a:ln>
          </p:spPr>
        </p:cxnSp>
        <p:sp>
          <p:nvSpPr>
            <p:cNvPr id="118" name="Google Shape;118;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119" name="Google Shape;119;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0000"/>
                  </a:solidFill>
                  <a:latin typeface="Nunito Sans"/>
                  <a:ea typeface="Nunito Sans"/>
                  <a:cs typeface="Nunito Sans"/>
                  <a:sym typeface="Nunito Sans"/>
                </a:rPr>
                <a:t>1</a:t>
              </a:r>
              <a:endParaRPr>
                <a:solidFill>
                  <a:srgbClr val="000000"/>
                </a:solidFill>
                <a:latin typeface="Nunito Sans"/>
                <a:ea typeface="Nunito Sans"/>
                <a:cs typeface="Nunito Sans"/>
                <a:sym typeface="Nunito Sans"/>
              </a:endParaRPr>
            </a:p>
          </p:txBody>
        </p:sp>
      </p:grpSp>
      <p:pic>
        <p:nvPicPr>
          <p:cNvPr id="120" name="Google Shape;120;p21"/>
          <p:cNvPicPr preferRelativeResize="0"/>
          <p:nvPr/>
        </p:nvPicPr>
        <p:blipFill>
          <a:blip r:embed="rId3">
            <a:alphaModFix/>
          </a:blip>
          <a:stretch>
            <a:fillRect/>
          </a:stretch>
        </p:blipFill>
        <p:spPr>
          <a:xfrm>
            <a:off x="5386131" y="2571740"/>
            <a:ext cx="2658938" cy="1386567"/>
          </a:xfrm>
          <a:prstGeom prst="rect">
            <a:avLst/>
          </a:prstGeom>
          <a:noFill/>
          <a:ln>
            <a:noFill/>
          </a:ln>
        </p:spPr>
      </p:pic>
      <p:pic>
        <p:nvPicPr>
          <p:cNvPr id="121" name="Google Shape;121;p21"/>
          <p:cNvPicPr preferRelativeResize="0"/>
          <p:nvPr/>
        </p:nvPicPr>
        <p:blipFill>
          <a:blip r:embed="rId4">
            <a:alphaModFix/>
          </a:blip>
          <a:stretch>
            <a:fillRect/>
          </a:stretch>
        </p:blipFill>
        <p:spPr>
          <a:xfrm>
            <a:off x="614375" y="2571748"/>
            <a:ext cx="2740500" cy="19493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graphicFrame>
        <p:nvGraphicFramePr>
          <p:cNvPr id="126" name="Google Shape;126;p22"/>
          <p:cNvGraphicFramePr/>
          <p:nvPr/>
        </p:nvGraphicFramePr>
        <p:xfrm>
          <a:off x="108044" y="862525"/>
          <a:ext cx="3000000" cy="3000000"/>
        </p:xfrm>
        <a:graphic>
          <a:graphicData uri="http://schemas.openxmlformats.org/drawingml/2006/table">
            <a:tbl>
              <a:tblPr bandRow="1" firstRow="1">
                <a:noFill/>
                <a:tableStyleId>{4397B8E3-A224-4698-868C-3CCCE7551957}</a:tableStyleId>
              </a:tblPr>
              <a:tblGrid>
                <a:gridCol w="1546950"/>
                <a:gridCol w="1301375"/>
                <a:gridCol w="1615625"/>
                <a:gridCol w="1350275"/>
                <a:gridCol w="3067850"/>
              </a:tblGrid>
              <a:tr h="11578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5.4 - 3.18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simplify the ratio:</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15 : 25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Make </a:t>
                      </a:r>
                      <a:r>
                        <a:rPr b="0" i="1" lang="en-GB" sz="1600">
                          <a:solidFill>
                            <a:schemeClr val="dk1"/>
                          </a:solidFill>
                          <a:latin typeface="Times New Roman"/>
                          <a:ea typeface="Times New Roman"/>
                          <a:cs typeface="Times New Roman"/>
                          <a:sym typeface="Times New Roman"/>
                        </a:rPr>
                        <a:t>f</a:t>
                      </a:r>
                      <a:r>
                        <a:rPr b="0" lang="en-GB" sz="1600">
                          <a:solidFill>
                            <a:schemeClr val="dk1"/>
                          </a:solidFill>
                          <a:latin typeface="Nunito Sans"/>
                          <a:ea typeface="Nunito Sans"/>
                          <a:cs typeface="Nunito Sans"/>
                          <a:sym typeface="Nunito Sans"/>
                        </a:rPr>
                        <a:t> the subject: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6</a:t>
                      </a:r>
                      <a:r>
                        <a:rPr b="0" i="1" lang="en-GB" sz="1600">
                          <a:solidFill>
                            <a:schemeClr val="dk1"/>
                          </a:solidFill>
                          <a:latin typeface="Times New Roman"/>
                          <a:ea typeface="Times New Roman"/>
                          <a:cs typeface="Times New Roman"/>
                          <a:sym typeface="Times New Roman"/>
                        </a:rPr>
                        <a:t>f</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g</a:t>
                      </a:r>
                      <a:r>
                        <a:rPr b="0" lang="en-GB" sz="1600">
                          <a:solidFill>
                            <a:schemeClr val="dk1"/>
                          </a:solidFill>
                          <a:latin typeface="Nunito Sans"/>
                          <a:ea typeface="Nunito Sans"/>
                          <a:cs typeface="Nunito Sans"/>
                          <a:sym typeface="Nunito Sans"/>
                        </a:rPr>
                        <a:t> = 4</a:t>
                      </a:r>
                      <a:r>
                        <a:rPr b="0" i="1" lang="en-GB" sz="1600">
                          <a:solidFill>
                            <a:schemeClr val="dk1"/>
                          </a:solidFill>
                          <a:latin typeface="Times New Roman"/>
                          <a:ea typeface="Times New Roman"/>
                          <a:cs typeface="Times New Roman"/>
                          <a:sym typeface="Times New Roman"/>
                        </a:rPr>
                        <a:t>f</a:t>
                      </a:r>
                      <a:r>
                        <a:rPr b="0" lang="en-GB" sz="1600">
                          <a:solidFill>
                            <a:schemeClr val="dk1"/>
                          </a:solidFill>
                          <a:latin typeface="Nunito Sans"/>
                          <a:ea typeface="Nunito Sans"/>
                          <a:cs typeface="Nunito Sans"/>
                          <a:sym typeface="Nunito Sans"/>
                        </a:rPr>
                        <a:t> - 3</a:t>
                      </a:r>
                      <a:r>
                        <a:rPr b="0" i="1" lang="en-GB" sz="1600">
                          <a:solidFill>
                            <a:schemeClr val="dk1"/>
                          </a:solidFill>
                          <a:latin typeface="Times New Roman"/>
                          <a:ea typeface="Times New Roman"/>
                          <a:cs typeface="Times New Roman"/>
                          <a:sym typeface="Times New Roman"/>
                        </a:rPr>
                        <a:t>h</a:t>
                      </a:r>
                      <a:endParaRPr b="0" i="1" sz="1600">
                        <a:solidFill>
                          <a:srgbClr val="000000"/>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623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Reflect the shape in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the angle marked </a:t>
                      </a:r>
                      <a:r>
                        <a:rPr i="1" lang="en-GB" sz="1600">
                          <a:solidFill>
                            <a:schemeClr val="dk1"/>
                          </a:solidFill>
                          <a:latin typeface="Times New Roman"/>
                          <a:ea typeface="Times New Roman"/>
                          <a:cs typeface="Times New Roman"/>
                          <a:sym typeface="Times New Roman"/>
                        </a:rPr>
                        <a:t>p</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7" name="Google Shape;127;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28" name="Google Shape;128;p22"/>
          <p:cNvPicPr preferRelativeResize="0"/>
          <p:nvPr/>
        </p:nvPicPr>
        <p:blipFill>
          <a:blip r:embed="rId3">
            <a:alphaModFix/>
          </a:blip>
          <a:stretch>
            <a:fillRect/>
          </a:stretch>
        </p:blipFill>
        <p:spPr>
          <a:xfrm>
            <a:off x="844750" y="2604318"/>
            <a:ext cx="2735175" cy="1937434"/>
          </a:xfrm>
          <a:prstGeom prst="rect">
            <a:avLst/>
          </a:prstGeom>
          <a:noFill/>
          <a:ln>
            <a:noFill/>
          </a:ln>
        </p:spPr>
      </p:pic>
      <p:pic>
        <p:nvPicPr>
          <p:cNvPr id="129" name="Google Shape;129;p22"/>
          <p:cNvPicPr preferRelativeResize="0"/>
          <p:nvPr/>
        </p:nvPicPr>
        <p:blipFill>
          <a:blip r:embed="rId4">
            <a:alphaModFix/>
          </a:blip>
          <a:stretch>
            <a:fillRect/>
          </a:stretch>
        </p:blipFill>
        <p:spPr>
          <a:xfrm>
            <a:off x="5232800" y="2604324"/>
            <a:ext cx="2735175" cy="156297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graphicFrame>
        <p:nvGraphicFramePr>
          <p:cNvPr id="134" name="Google Shape;134;p23"/>
          <p:cNvGraphicFramePr/>
          <p:nvPr/>
        </p:nvGraphicFramePr>
        <p:xfrm>
          <a:off x="108044" y="862525"/>
          <a:ext cx="3000000" cy="3000000"/>
        </p:xfrm>
        <a:graphic>
          <a:graphicData uri="http://schemas.openxmlformats.org/drawingml/2006/table">
            <a:tbl>
              <a:tblPr bandRow="1" firstRow="1">
                <a:noFill/>
                <a:tableStyleId>{4397B8E3-A224-4698-868C-3CCCE7551957}</a:tableStyleId>
              </a:tblPr>
              <a:tblGrid>
                <a:gridCol w="1546950"/>
                <a:gridCol w="1301375"/>
                <a:gridCol w="1615625"/>
                <a:gridCol w="1350275"/>
                <a:gridCol w="3067850"/>
              </a:tblGrid>
              <a:tr h="11686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5.4 - 3.18 = </a:t>
                      </a:r>
                      <a:r>
                        <a:rPr b="0" lang="en-GB" sz="1600">
                          <a:solidFill>
                            <a:srgbClr val="00BC89"/>
                          </a:solidFill>
                          <a:latin typeface="Nunito Sans"/>
                          <a:ea typeface="Nunito Sans"/>
                          <a:cs typeface="Nunito Sans"/>
                          <a:sym typeface="Nunito Sans"/>
                        </a:rPr>
                        <a:t>2.22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simplify the ratio:</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15 : 25            </a:t>
                      </a:r>
                      <a:r>
                        <a:rPr b="0" lang="en-GB" sz="1600">
                          <a:solidFill>
                            <a:srgbClr val="00BC89"/>
                          </a:solidFill>
                          <a:latin typeface="Nunito Sans"/>
                          <a:ea typeface="Nunito Sans"/>
                          <a:cs typeface="Nunito Sans"/>
                          <a:sym typeface="Nunito Sans"/>
                        </a:rPr>
                        <a:t>3 : 5</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Make </a:t>
                      </a:r>
                      <a:r>
                        <a:rPr b="0" i="1" lang="en-GB" sz="1600">
                          <a:solidFill>
                            <a:schemeClr val="dk1"/>
                          </a:solidFill>
                          <a:latin typeface="Times New Roman"/>
                          <a:ea typeface="Times New Roman"/>
                          <a:cs typeface="Times New Roman"/>
                          <a:sym typeface="Times New Roman"/>
                        </a:rPr>
                        <a:t>f</a:t>
                      </a:r>
                      <a:r>
                        <a:rPr b="0" lang="en-GB" sz="1600">
                          <a:solidFill>
                            <a:schemeClr val="dk1"/>
                          </a:solidFill>
                          <a:latin typeface="Nunito Sans"/>
                          <a:ea typeface="Nunito Sans"/>
                          <a:cs typeface="Nunito Sans"/>
                          <a:sym typeface="Nunito Sans"/>
                        </a:rPr>
                        <a:t> the subject: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6</a:t>
                      </a:r>
                      <a:r>
                        <a:rPr b="0" i="1" lang="en-GB" sz="1600">
                          <a:solidFill>
                            <a:schemeClr val="dk1"/>
                          </a:solidFill>
                          <a:latin typeface="Times New Roman"/>
                          <a:ea typeface="Times New Roman"/>
                          <a:cs typeface="Times New Roman"/>
                          <a:sym typeface="Times New Roman"/>
                        </a:rPr>
                        <a:t>f</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g</a:t>
                      </a:r>
                      <a:r>
                        <a:rPr b="0" lang="en-GB" sz="1600">
                          <a:solidFill>
                            <a:schemeClr val="dk1"/>
                          </a:solidFill>
                          <a:latin typeface="Nunito Sans"/>
                          <a:ea typeface="Nunito Sans"/>
                          <a:cs typeface="Nunito Sans"/>
                          <a:sym typeface="Nunito Sans"/>
                        </a:rPr>
                        <a:t> = 4</a:t>
                      </a:r>
                      <a:r>
                        <a:rPr b="0" i="1" lang="en-GB" sz="1600">
                          <a:solidFill>
                            <a:schemeClr val="dk1"/>
                          </a:solidFill>
                          <a:latin typeface="Times New Roman"/>
                          <a:ea typeface="Times New Roman"/>
                          <a:cs typeface="Times New Roman"/>
                          <a:sym typeface="Times New Roman"/>
                        </a:rPr>
                        <a:t>f</a:t>
                      </a:r>
                      <a:r>
                        <a:rPr b="0" lang="en-GB" sz="1600">
                          <a:solidFill>
                            <a:schemeClr val="dk1"/>
                          </a:solidFill>
                          <a:latin typeface="Nunito Sans"/>
                          <a:ea typeface="Nunito Sans"/>
                          <a:cs typeface="Nunito Sans"/>
                          <a:sym typeface="Nunito Sans"/>
                        </a:rPr>
                        <a:t> - 3</a:t>
                      </a:r>
                      <a:r>
                        <a:rPr b="0" i="1" lang="en-GB" sz="1600">
                          <a:solidFill>
                            <a:schemeClr val="dk1"/>
                          </a:solidFill>
                          <a:latin typeface="Times New Roman"/>
                          <a:ea typeface="Times New Roman"/>
                          <a:cs typeface="Times New Roman"/>
                          <a:sym typeface="Times New Roman"/>
                        </a:rPr>
                        <a:t>h</a:t>
                      </a:r>
                      <a:r>
                        <a:rPr b="0" lang="en-GB" sz="1600">
                          <a:solidFill>
                            <a:schemeClr val="dk1"/>
                          </a:solidFill>
                          <a:latin typeface="Nunito Sans"/>
                          <a:ea typeface="Nunito Sans"/>
                          <a:cs typeface="Nunito Sans"/>
                          <a:sym typeface="Nunito Sans"/>
                        </a:rPr>
                        <a:t>  </a:t>
                      </a:r>
                      <a:r>
                        <a:rPr b="0" i="1" lang="en-GB" sz="1600">
                          <a:solidFill>
                            <a:srgbClr val="00BC89"/>
                          </a:solidFill>
                          <a:latin typeface="Times New Roman"/>
                          <a:ea typeface="Times New Roman"/>
                          <a:cs typeface="Times New Roman"/>
                          <a:sym typeface="Times New Roman"/>
                        </a:rPr>
                        <a:t>f</a:t>
                      </a:r>
                      <a:r>
                        <a:rPr b="0" lang="en-GB" sz="1600">
                          <a:solidFill>
                            <a:srgbClr val="00BC89"/>
                          </a:solidFill>
                          <a:latin typeface="Nunito Sans"/>
                          <a:ea typeface="Nunito Sans"/>
                          <a:cs typeface="Nunito Sans"/>
                          <a:sym typeface="Nunito Sans"/>
                        </a:rPr>
                        <a:t> =     (</a:t>
                      </a:r>
                      <a:r>
                        <a:rPr b="0" i="1" lang="en-GB" sz="1600">
                          <a:solidFill>
                            <a:srgbClr val="00BC89"/>
                          </a:solidFill>
                          <a:latin typeface="Times New Roman"/>
                          <a:ea typeface="Times New Roman"/>
                          <a:cs typeface="Times New Roman"/>
                          <a:sym typeface="Times New Roman"/>
                        </a:rPr>
                        <a:t>g</a:t>
                      </a:r>
                      <a:r>
                        <a:rPr b="0" lang="en-GB" sz="1600">
                          <a:solidFill>
                            <a:srgbClr val="00BC89"/>
                          </a:solidFill>
                          <a:latin typeface="Nunito Sans"/>
                          <a:ea typeface="Nunito Sans"/>
                          <a:cs typeface="Nunito Sans"/>
                          <a:sym typeface="Nunito Sans"/>
                        </a:rPr>
                        <a:t> - 3</a:t>
                      </a:r>
                      <a:r>
                        <a:rPr b="0" i="1" lang="en-GB" sz="1600">
                          <a:solidFill>
                            <a:srgbClr val="00BC89"/>
                          </a:solidFill>
                          <a:latin typeface="Times New Roman"/>
                          <a:ea typeface="Times New Roman"/>
                          <a:cs typeface="Times New Roman"/>
                          <a:sym typeface="Times New Roman"/>
                        </a:rPr>
                        <a:t>h</a:t>
                      </a:r>
                      <a:r>
                        <a:rPr b="0" lang="en-GB" sz="1600">
                          <a:solidFill>
                            <a:srgbClr val="00BC89"/>
                          </a:solidFill>
                          <a:latin typeface="Nunito Sans"/>
                          <a:ea typeface="Nunito Sans"/>
                          <a:cs typeface="Nunito Sans"/>
                          <a:sym typeface="Nunito Sans"/>
                        </a:rPr>
                        <a:t>)</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623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Reflect the shape in the given line of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Determine the size of the angle marked </a:t>
                      </a:r>
                      <a:r>
                        <a:rPr i="1" lang="en-GB" sz="1600">
                          <a:solidFill>
                            <a:schemeClr val="dk1"/>
                          </a:solidFill>
                          <a:latin typeface="Times New Roman"/>
                          <a:ea typeface="Times New Roman"/>
                          <a:cs typeface="Times New Roman"/>
                          <a:sym typeface="Times New Roman"/>
                        </a:rPr>
                        <a:t>p</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61</a:t>
                      </a:r>
                      <a:r>
                        <a:rPr baseline="30000" lang="en-GB" sz="1600">
                          <a:solidFill>
                            <a:srgbClr val="00BC89"/>
                          </a:solidFill>
                          <a:latin typeface="Nunito Sans"/>
                          <a:ea typeface="Nunito Sans"/>
                          <a:cs typeface="Nunito Sans"/>
                          <a:sym typeface="Nunito Sans"/>
                        </a:rPr>
                        <a:t>o</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5" name="Google Shape;135;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36" name="Google Shape;136;p23"/>
          <p:cNvPicPr preferRelativeResize="0"/>
          <p:nvPr/>
        </p:nvPicPr>
        <p:blipFill>
          <a:blip r:embed="rId3">
            <a:alphaModFix/>
          </a:blip>
          <a:stretch>
            <a:fillRect/>
          </a:stretch>
        </p:blipFill>
        <p:spPr>
          <a:xfrm>
            <a:off x="844750" y="2600248"/>
            <a:ext cx="2735175" cy="1945575"/>
          </a:xfrm>
          <a:prstGeom prst="rect">
            <a:avLst/>
          </a:prstGeom>
          <a:noFill/>
          <a:ln>
            <a:noFill/>
          </a:ln>
        </p:spPr>
      </p:pic>
      <p:pic>
        <p:nvPicPr>
          <p:cNvPr id="137" name="Google Shape;137;p23"/>
          <p:cNvPicPr preferRelativeResize="0"/>
          <p:nvPr/>
        </p:nvPicPr>
        <p:blipFill>
          <a:blip r:embed="rId4">
            <a:alphaModFix/>
          </a:blip>
          <a:stretch>
            <a:fillRect/>
          </a:stretch>
        </p:blipFill>
        <p:spPr>
          <a:xfrm>
            <a:off x="5232800" y="2604324"/>
            <a:ext cx="2735175" cy="1562972"/>
          </a:xfrm>
          <a:prstGeom prst="rect">
            <a:avLst/>
          </a:prstGeom>
          <a:noFill/>
          <a:ln>
            <a:noFill/>
          </a:ln>
        </p:spPr>
      </p:pic>
      <p:grpSp>
        <p:nvGrpSpPr>
          <p:cNvPr id="138" name="Google Shape;138;p23"/>
          <p:cNvGrpSpPr/>
          <p:nvPr/>
        </p:nvGrpSpPr>
        <p:grpSpPr>
          <a:xfrm>
            <a:off x="7967964" y="1336225"/>
            <a:ext cx="159954" cy="481300"/>
            <a:chOff x="4963775" y="5368550"/>
            <a:chExt cx="294900" cy="481300"/>
          </a:xfrm>
        </p:grpSpPr>
        <p:cxnSp>
          <p:nvCxnSpPr>
            <p:cNvPr id="139" name="Google Shape;139;p23"/>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40" name="Google Shape;140;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endParaRPr>
                <a:solidFill>
                  <a:srgbClr val="00BC89"/>
                </a:solidFill>
                <a:latin typeface="Nunito Sans"/>
                <a:ea typeface="Nunito Sans"/>
                <a:cs typeface="Nunito Sans"/>
                <a:sym typeface="Nunito Sans"/>
              </a:endParaRPr>
            </a:p>
          </p:txBody>
        </p:sp>
        <p:sp>
          <p:nvSpPr>
            <p:cNvPr id="141" name="Google Shape;141;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a:t>
              </a:r>
              <a:endParaRPr>
                <a:solidFill>
                  <a:srgbClr val="00BC89"/>
                </a:solidFill>
                <a:latin typeface="Nunito Sans"/>
                <a:ea typeface="Nunito Sans"/>
                <a:cs typeface="Nunito Sans"/>
                <a:sym typeface="Nunito Sans"/>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